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79" r:id="rId16"/>
    <p:sldId id="269" r:id="rId17"/>
    <p:sldId id="275" r:id="rId18"/>
    <p:sldId id="276" r:id="rId19"/>
    <p:sldId id="280" r:id="rId20"/>
    <p:sldId id="278" r:id="rId21"/>
    <p:sldId id="270" r:id="rId22"/>
    <p:sldId id="273" r:id="rId23"/>
    <p:sldId id="272" r:id="rId2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421A89-4021-8884-0451-4B12E02C4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B43A264-D985-C51A-BE10-D7D06267B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8E7825-696C-DFAE-7451-CA4917E4D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2EBD90-BF49-2E4E-9BCC-9245EA2C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58B1E3-CF11-80A7-3DBE-8E615C7C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42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FC5B40-B89C-DB29-7182-F1B56849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06B7B5C-CDBB-346C-6B43-E59341D4C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1D295D-0FEA-1C2A-94ED-63569CF2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2C109F-CFE5-800E-139E-1007DAB0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7ABA222-C67C-F9C9-04BF-042DED88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627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8F623B8-B5DF-C9A0-1CD8-DAA4E0A4B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5C10F62-C900-925A-E445-5296FD620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CBCF3F-32CE-0B15-01FA-8D494E92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68E012-1609-86D7-7438-3199AD538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68D1D3-6130-3A63-8F20-AA455A3B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643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C3A5C4-477F-00C4-15D0-595495DF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3959E9-F301-9A82-88AB-836F79139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1CAAD3-38DE-0C13-F72E-FF4FBA41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AF2400-E87F-48AD-016E-771FED62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B5795A3-E546-D15B-3BC8-01BE3A30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274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A2612B-0994-EAA3-B3F7-38C5DBCB7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58CD3C4-DB9F-8B9E-77FA-E02574E4C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F765B07-843C-90A3-3D0B-9B57E8A10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BBE7D9-2F89-A409-3990-45D4329B3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2EC7583-973C-1D9D-E256-6082E411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462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B3CEB2-D4EE-2545-F2F4-8E57B76AC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87133E-7261-DF1D-9921-013CE4854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94AD85F-5CFC-24D2-622D-857D84D7A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2D63BE5-FD41-EFB6-D4AF-F41A9281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DB75175-30DB-129E-089C-69F5A7937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98F074-9786-EB18-DB6E-1008B799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214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6301EB-C0A5-6064-DB80-C5C89F3BA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1BD293-F11D-C2D7-890D-6EAED630D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AF85789-CDEB-F22A-1050-3349F2F90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2F2EF30-57CA-A4D5-9C98-7E6CBA2DC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A99D97B-F0FE-870E-8843-4A1D346E48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4594D7-9D8F-5D7D-8A46-2B2F678AF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7164824-1BE1-EB59-FCED-D936E873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3C0FAF6-2D93-9648-8A05-E6C37E1E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136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7E1A53-6FB8-13C9-1132-5A87C47F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FF9C99F-21FC-2D56-22F6-F8AA6BF0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953D2D9-7EE4-22C7-CF72-32C5777E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C5EF057-1EB1-EACA-8A83-D0A9CA31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376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F02617-DBBE-4FC4-52FE-27F491D5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052B4FC-BFE5-9E04-730D-DB58B4C65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4ECFF40-5523-B130-ACDF-2CE4D048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363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06F029-F4B0-87A8-7A7C-67802770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92F3AF-7A52-EF6C-6400-AE6A6B04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3EC8F20-6713-13C0-B19E-7896D41B3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933F5B6-7D8D-01DC-C045-868E3BBF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5CE8331-B52C-23B2-1832-F1800882B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690F7EE-D56E-DD42-CC0D-17214710C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40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492E6E-2DE2-187D-A501-BA4CD706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0559051-CF1B-DB45-43D0-F5E06DA3F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8048177-0F9E-8066-B803-C2F8BC4DD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68C86F0-E668-9C51-2DD3-19D03E0A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BB70286-C44D-4AA8-B5E0-8E09AD60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C9E399D-653E-D823-B41F-7A3AE666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287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FD58CC5-15B2-E9EF-5985-548DF388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12EE32A-0090-689F-232E-5CBA60A6A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597376-23E1-CD09-E1DB-F98A257FA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AD758-B40B-455E-98AF-0AD0AAC6706E}" type="datetimeFigureOut">
              <a:rPr lang="fi-FI" smtClean="0"/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2466D9-E9BE-E52B-3E4A-E41BC316F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EACDCF-AAE0-775F-123A-667D3980B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415C-DE04-40D5-8804-4A02F12623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914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ski-pohjanmaa.fi/dl/1071/bb6617/AKKE-hankkeiden%20haku-%20ja%20toteuttamisohjeet%20%28ID%2013905%29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kirjaamo@keski-pohjanmaa.fi" TargetMode="External"/><Relationship Id="rId2" Type="http://schemas.openxmlformats.org/officeDocument/2006/relationships/hyperlink" Target="https://www.lapinliitto.fi/rahoitus/maakuntien-omaehtoisen-kehittamisen-rahoitus-akke/ohjeita-maksatuksen-hakemiseen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harriet.tuurinmaa@keski-pohjanmaa.fi" TargetMode="External"/><Relationship Id="rId2" Type="http://schemas.openxmlformats.org/officeDocument/2006/relationships/hyperlink" Target="mailto:kirjaamo@keski-pohjanmaa.f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eidi.hotakainen@keski-pohjanmaa.f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A59B78D-E151-6D52-E63F-92D65117D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Vinkkejä</a:t>
            </a: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hakemiseen</a:t>
            </a:r>
            <a:b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DFF8C4A-809E-7301-B67B-01C487FA0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 err="1"/>
              <a:t>Perehdy</a:t>
            </a:r>
            <a:r>
              <a:rPr lang="en-US" sz="2200" dirty="0"/>
              <a:t> AKKE –</a:t>
            </a:r>
            <a:r>
              <a:rPr lang="en-US" sz="2200" dirty="0" err="1"/>
              <a:t>rahoitusten</a:t>
            </a:r>
            <a:r>
              <a:rPr lang="en-US" sz="2200" dirty="0"/>
              <a:t> </a:t>
            </a:r>
            <a:r>
              <a:rPr lang="en-US" sz="2200" dirty="0" err="1"/>
              <a:t>ohjeisiin</a:t>
            </a:r>
            <a:r>
              <a:rPr lang="en-US" sz="2200" dirty="0"/>
              <a:t> Keski-Pohjanmaan </a:t>
            </a:r>
            <a:r>
              <a:rPr lang="en-US" sz="2200" dirty="0" err="1"/>
              <a:t>nettisivuilta</a:t>
            </a: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fi-FI" sz="2000" dirty="0">
                <a:hlinkClick r:id="rId2"/>
              </a:rPr>
              <a:t>Ohje AKKE -rahoituksen hakemisesta ja hankkeiden toteuttamisesta</a:t>
            </a: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 err="1"/>
              <a:t>Tarkista</a:t>
            </a:r>
            <a:r>
              <a:rPr lang="en-US" sz="2200" dirty="0"/>
              <a:t>, </a:t>
            </a:r>
            <a:r>
              <a:rPr lang="en-US" sz="2200" dirty="0" err="1"/>
              <a:t>että</a:t>
            </a:r>
            <a:r>
              <a:rPr lang="en-US" sz="2200" dirty="0"/>
              <a:t> </a:t>
            </a:r>
            <a:r>
              <a:rPr lang="en-US" sz="2200" dirty="0" err="1"/>
              <a:t>hakemuslomakkeella</a:t>
            </a:r>
            <a:r>
              <a:rPr lang="en-US" sz="2200" dirty="0"/>
              <a:t> </a:t>
            </a:r>
            <a:r>
              <a:rPr lang="en-US" sz="2200" dirty="0" err="1"/>
              <a:t>olevat</a:t>
            </a:r>
            <a:r>
              <a:rPr lang="en-US" sz="2200" dirty="0"/>
              <a:t> </a:t>
            </a:r>
            <a:r>
              <a:rPr lang="en-US" sz="2200" dirty="0" err="1"/>
              <a:t>palkkakustannukset</a:t>
            </a:r>
            <a:r>
              <a:rPr lang="en-US" sz="2200" dirty="0"/>
              <a:t> </a:t>
            </a:r>
            <a:r>
              <a:rPr lang="en-US" sz="2200" dirty="0" err="1"/>
              <a:t>täsmäävät</a:t>
            </a:r>
            <a:r>
              <a:rPr lang="en-US" sz="2200" dirty="0"/>
              <a:t>                      </a:t>
            </a:r>
            <a:r>
              <a:rPr lang="en-US" sz="2200" dirty="0" err="1"/>
              <a:t>tehtävänkuvauslomakkeiden</a:t>
            </a:r>
            <a:r>
              <a:rPr lang="en-US" sz="2200" dirty="0"/>
              <a:t> </a:t>
            </a:r>
            <a:r>
              <a:rPr lang="en-US" sz="2200" dirty="0" err="1"/>
              <a:t>summien</a:t>
            </a:r>
            <a:r>
              <a:rPr lang="en-US" sz="2200" dirty="0"/>
              <a:t> </a:t>
            </a:r>
            <a:r>
              <a:rPr lang="en-US" sz="2200" dirty="0" err="1"/>
              <a:t>kanssa</a:t>
            </a: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 err="1"/>
              <a:t>Suositeltavaa</a:t>
            </a:r>
            <a:r>
              <a:rPr lang="en-US" sz="2200" dirty="0"/>
              <a:t> </a:t>
            </a:r>
            <a:r>
              <a:rPr lang="en-US" sz="2200" dirty="0" err="1"/>
              <a:t>toimittaa</a:t>
            </a:r>
            <a:r>
              <a:rPr lang="en-US" sz="2200" dirty="0"/>
              <a:t> </a:t>
            </a:r>
            <a:r>
              <a:rPr lang="en-US" sz="2200" dirty="0" err="1"/>
              <a:t>tarkentava</a:t>
            </a:r>
            <a:r>
              <a:rPr lang="en-US" sz="2200" dirty="0"/>
              <a:t> </a:t>
            </a:r>
            <a:r>
              <a:rPr lang="en-US" sz="2200" dirty="0" err="1"/>
              <a:t>hankesuunnitelma</a:t>
            </a:r>
            <a:r>
              <a:rPr lang="en-US" sz="2200" dirty="0"/>
              <a:t> </a:t>
            </a:r>
            <a:r>
              <a:rPr lang="en-US" sz="2200" dirty="0" err="1"/>
              <a:t>rahoitushakemuksen</a:t>
            </a:r>
            <a:r>
              <a:rPr lang="en-US" sz="2200" dirty="0"/>
              <a:t> </a:t>
            </a:r>
            <a:r>
              <a:rPr lang="en-US" sz="2200" dirty="0" err="1"/>
              <a:t>liitteenä</a:t>
            </a:r>
            <a:r>
              <a:rPr lang="en-US" sz="2200" dirty="0"/>
              <a:t> 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 err="1"/>
              <a:t>Hakemuksen</a:t>
            </a:r>
            <a:r>
              <a:rPr lang="en-US" sz="2200" dirty="0"/>
              <a:t> </a:t>
            </a:r>
            <a:r>
              <a:rPr lang="en-US" sz="2200" dirty="0" err="1"/>
              <a:t>liitteenä</a:t>
            </a:r>
            <a:r>
              <a:rPr lang="en-US" sz="2200" dirty="0"/>
              <a:t>: 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sz="1800" dirty="0" err="1"/>
              <a:t>tehtävänkuvauslomakkeet</a:t>
            </a:r>
            <a:endParaRPr lang="en-US" sz="1800" dirty="0"/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sz="1800" dirty="0" err="1"/>
              <a:t>nimenkirjoitusoikeuden</a:t>
            </a:r>
            <a:r>
              <a:rPr lang="en-US" sz="1800" dirty="0"/>
              <a:t> </a:t>
            </a:r>
            <a:r>
              <a:rPr lang="en-US" sz="1800" dirty="0" err="1"/>
              <a:t>ote</a:t>
            </a:r>
            <a:endParaRPr lang="en-US" sz="1800" dirty="0"/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sz="1800" dirty="0" err="1"/>
              <a:t>tarvittaessa</a:t>
            </a:r>
            <a:r>
              <a:rPr lang="en-US" sz="1800" dirty="0"/>
              <a:t> </a:t>
            </a:r>
            <a:r>
              <a:rPr lang="en-US" sz="1800" dirty="0" err="1"/>
              <a:t>rahoitussitoumukset</a:t>
            </a:r>
            <a:r>
              <a:rPr lang="en-US" sz="1800" dirty="0"/>
              <a:t> ja ALV-</a:t>
            </a:r>
            <a:r>
              <a:rPr lang="en-US" sz="1800" dirty="0" err="1"/>
              <a:t>todistus</a:t>
            </a:r>
            <a:r>
              <a:rPr lang="en-US" sz="1800" dirty="0"/>
              <a:t> 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sz="1800" dirty="0" err="1"/>
              <a:t>yhteishankkeessa</a:t>
            </a:r>
            <a:r>
              <a:rPr lang="en-US" sz="1800" dirty="0"/>
              <a:t> </a:t>
            </a:r>
            <a:r>
              <a:rPr lang="en-US" sz="1800" dirty="0" err="1"/>
              <a:t>yhteistyösopimus</a:t>
            </a:r>
            <a:r>
              <a:rPr lang="en-US" sz="1800" dirty="0"/>
              <a:t> ja </a:t>
            </a:r>
            <a:r>
              <a:rPr lang="en-US" sz="1800" dirty="0" err="1"/>
              <a:t>yhteishankkeen</a:t>
            </a:r>
            <a:r>
              <a:rPr lang="en-US" sz="1800" dirty="0"/>
              <a:t> </a:t>
            </a:r>
            <a:r>
              <a:rPr lang="en-US" sz="1800" dirty="0" err="1"/>
              <a:t>taustalomake</a:t>
            </a:r>
            <a:endParaRPr lang="en-US" sz="18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84174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5DCCF5-F7F7-8DA5-267E-C579DBB5E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fi-FI" sz="2700" b="1">
                <a:cs typeface="Arial"/>
              </a:rPr>
              <a:t>Tehtävänkuvauslomake</a:t>
            </a:r>
            <a:endParaRPr lang="fi-FI" sz="27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C9D4BDA-D568-A4F9-847D-612B8CED8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400">
                <a:cs typeface="Arial"/>
              </a:rPr>
              <a:t>Kokoaikaisen ja osa-aikaisen henkilön osalta tehtävänkuvauslomakkeen yläosaan täytetään samat tiedot</a:t>
            </a:r>
          </a:p>
          <a:p>
            <a:pPr lvl="1"/>
            <a:r>
              <a:rPr lang="en-US" sz="1400">
                <a:cs typeface="Arial"/>
              </a:rPr>
              <a:t>Hankkeen nimi</a:t>
            </a:r>
          </a:p>
          <a:p>
            <a:pPr lvl="1"/>
            <a:r>
              <a:rPr lang="en-US" sz="1400">
                <a:cs typeface="Arial"/>
              </a:rPr>
              <a:t>Toteuttaja</a:t>
            </a:r>
          </a:p>
          <a:p>
            <a:pPr lvl="1"/>
            <a:r>
              <a:rPr lang="en-US" sz="1400">
                <a:cs typeface="Arial"/>
              </a:rPr>
              <a:t>Tehtävänimike = hankkeessa työskentelevän henkilön tehtävänimike</a:t>
            </a:r>
          </a:p>
          <a:p>
            <a:pPr lvl="1"/>
            <a:r>
              <a:rPr lang="en-US" sz="1400">
                <a:cs typeface="Arial"/>
              </a:rPr>
              <a:t>Jos kyse AMK opetushenkilö, merkitään X ko. kohtaan.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077C97B3-6C3D-D2D1-A8DF-7E70CB79D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3708407"/>
            <a:ext cx="11164824" cy="153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57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BFD111D-5592-8039-3D05-2D14C1575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fi-FI" sz="2700" b="1" dirty="0">
                <a:cs typeface="Arial"/>
              </a:rPr>
              <a:t>Tehtävänkuvauslomake jatkuu....</a:t>
            </a:r>
            <a:endParaRPr lang="fi-FI" sz="27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1DD290-B45F-2C20-3AA0-FC2050ADB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3" y="586822"/>
            <a:ext cx="6212355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300" dirty="0" err="1">
                <a:cs typeface="Arial"/>
              </a:rPr>
              <a:t>Henkilötyökuukaudet</a:t>
            </a:r>
            <a:r>
              <a:rPr lang="en-US" sz="1300" dirty="0">
                <a:cs typeface="Arial"/>
              </a:rPr>
              <a:t>:</a:t>
            </a:r>
            <a:endParaRPr lang="en-US" sz="1300" dirty="0"/>
          </a:p>
          <a:p>
            <a:pPr lvl="1"/>
            <a:r>
              <a:rPr lang="en-US" sz="1300" dirty="0" err="1">
                <a:cs typeface="Arial"/>
              </a:rPr>
              <a:t>Lomakkeeseen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merkitään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kuinka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monta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työkuukautta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hankkeelle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tehdään</a:t>
            </a:r>
            <a:endParaRPr lang="en-US" sz="1300" dirty="0">
              <a:cs typeface="Arial"/>
            </a:endParaRPr>
          </a:p>
          <a:p>
            <a:pPr lvl="1"/>
            <a:r>
              <a:rPr lang="en-US" sz="1300" dirty="0" err="1">
                <a:cs typeface="Arial"/>
              </a:rPr>
              <a:t>Osa-aikaiselle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lasketaan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henkilötyökuukausi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seuraavasti</a:t>
            </a:r>
            <a:r>
              <a:rPr lang="en-US" sz="1300" dirty="0">
                <a:cs typeface="Arial"/>
              </a:rPr>
              <a:t>:</a:t>
            </a:r>
          </a:p>
          <a:p>
            <a:pPr marL="914400" lvl="2" indent="0">
              <a:buNone/>
            </a:pPr>
            <a:r>
              <a:rPr lang="en-US" sz="1300" dirty="0" err="1">
                <a:cs typeface="Arial"/>
              </a:rPr>
              <a:t>Hankkeelle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tehtävä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työkuukausien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määrä</a:t>
            </a:r>
            <a:r>
              <a:rPr lang="en-US" sz="1300" dirty="0">
                <a:cs typeface="Arial"/>
              </a:rPr>
              <a:t> * </a:t>
            </a:r>
            <a:r>
              <a:rPr lang="en-US" sz="1300" dirty="0" err="1">
                <a:cs typeface="Arial"/>
              </a:rPr>
              <a:t>kuukausittainen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työaikaosuus</a:t>
            </a:r>
            <a:r>
              <a:rPr lang="en-US" sz="1300" dirty="0">
                <a:cs typeface="Arial"/>
              </a:rPr>
              <a:t> %</a:t>
            </a:r>
          </a:p>
          <a:p>
            <a:pPr marL="342900" lvl="1" indent="-342900"/>
            <a:r>
              <a:rPr lang="en-US" sz="1300" dirty="0" err="1">
                <a:cs typeface="Arial"/>
              </a:rPr>
              <a:t>Työaika</a:t>
            </a:r>
            <a:r>
              <a:rPr lang="en-US" sz="1300" dirty="0">
                <a:cs typeface="Arial"/>
              </a:rPr>
              <a:t> = kk, </a:t>
            </a:r>
            <a:r>
              <a:rPr lang="en-US" sz="1300" dirty="0" err="1">
                <a:cs typeface="Arial"/>
              </a:rPr>
              <a:t>jotka</a:t>
            </a:r>
            <a:r>
              <a:rPr lang="en-US" sz="1300" dirty="0">
                <a:cs typeface="Arial"/>
              </a:rPr>
              <a:t> </a:t>
            </a:r>
            <a:r>
              <a:rPr lang="en-US" sz="1300" dirty="0" err="1">
                <a:cs typeface="Arial"/>
              </a:rPr>
              <a:t>hlö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työskentelee</a:t>
            </a:r>
            <a:r>
              <a:rPr lang="en-US" sz="1300" dirty="0">
                <a:cs typeface="Arial"/>
              </a:rPr>
              <a:t> </a:t>
            </a:r>
            <a:r>
              <a:rPr lang="en-US" sz="1300" dirty="0" err="1">
                <a:cs typeface="Arial"/>
              </a:rPr>
              <a:t>hankkeelle</a:t>
            </a:r>
            <a:endParaRPr lang="en-US" sz="1300" dirty="0">
              <a:cs typeface="Arial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C9A6129D-D849-9C3E-8777-2FFED0A0B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480" y="2734056"/>
            <a:ext cx="10055431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67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8A864A-B0ED-E828-C290-B3F20D2D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en-US" sz="2700" b="1">
                <a:cs typeface="Arial"/>
              </a:rPr>
              <a:t>Tehtävänkuvauslomake jatkuu....</a:t>
            </a:r>
            <a:endParaRPr lang="en-US" sz="2700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1EAB2615-D385-9214-A67B-8019DAD7CB5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>
                <a:cs typeface="Arial"/>
              </a:rPr>
              <a:t>Työntekijän pääasialliset tehtävät ja niiden tarpeellisuus</a:t>
            </a:r>
          </a:p>
          <a:p>
            <a:pPr marL="1200150" lvl="2" indent="-285750">
              <a:buFont typeface="Arial"/>
              <a:buChar char="•"/>
            </a:pPr>
            <a:r>
              <a:rPr lang="en-US" sz="1800">
                <a:cs typeface="Arial"/>
              </a:rPr>
              <a:t>Lomakkeeseen kuvataan mahdollisimman konkreettisesti tehtävän sisältö ja yhteys hankkeen toimenpiteisiin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04EB2A-BD58-BAB6-D843-E975779358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8" t="42574" r="5833" b="21782"/>
          <a:stretch/>
        </p:blipFill>
        <p:spPr>
          <a:xfrm>
            <a:off x="554416" y="2833916"/>
            <a:ext cx="11164824" cy="248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38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84F63EE-FA72-0F2C-7C8A-83AA7199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fi-FI" sz="2700" b="1" dirty="0">
                <a:ea typeface="+mj-lt"/>
                <a:cs typeface="+mj-lt"/>
              </a:rPr>
              <a:t>Tehtävänkuvauslomake jatkuu....</a:t>
            </a:r>
            <a:endParaRPr lang="en-US" sz="27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28F71C16-8C91-162A-98CA-619737EB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 err="1">
                <a:cs typeface="Arial"/>
              </a:rPr>
              <a:t>Kokoaikaisen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henkilön</a:t>
            </a:r>
            <a:r>
              <a:rPr lang="en-US" sz="1800" dirty="0">
                <a:cs typeface="Arial"/>
              </a:rPr>
              <a:t> </a:t>
            </a:r>
            <a:r>
              <a:rPr lang="en-US" sz="1800" dirty="0" err="1">
                <a:cs typeface="Arial"/>
              </a:rPr>
              <a:t>palkka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merkitään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seuraavasti</a:t>
            </a:r>
            <a:endParaRPr lang="en-US" sz="1800" dirty="0">
              <a:cs typeface="Arial"/>
            </a:endParaRPr>
          </a:p>
          <a:p>
            <a:pPr lvl="1" indent="-342900"/>
            <a:r>
              <a:rPr lang="en-US" sz="1800" dirty="0" err="1">
                <a:cs typeface="Arial"/>
              </a:rPr>
              <a:t>Palkkakustannukset</a:t>
            </a:r>
            <a:r>
              <a:rPr lang="en-US" sz="1800" dirty="0">
                <a:cs typeface="Arial"/>
              </a:rPr>
              <a:t> = </a:t>
            </a:r>
            <a:r>
              <a:rPr lang="en-US" sz="1800" dirty="0" err="1">
                <a:cs typeface="Arial"/>
              </a:rPr>
              <a:t>bruttopalkka</a:t>
            </a:r>
            <a:endParaRPr lang="en-US" sz="1800" dirty="0">
              <a:cs typeface="Arial"/>
            </a:endParaRPr>
          </a:p>
          <a:p>
            <a:pPr lvl="1" indent="-342900"/>
            <a:r>
              <a:rPr lang="en-US" sz="1800" dirty="0" err="1">
                <a:cs typeface="Arial"/>
              </a:rPr>
              <a:t>Sivukulut</a:t>
            </a:r>
            <a:r>
              <a:rPr lang="en-US" sz="1800" dirty="0">
                <a:cs typeface="Arial"/>
              </a:rPr>
              <a:t> = ed. </a:t>
            </a:r>
            <a:r>
              <a:rPr lang="en-US" sz="1800" dirty="0" err="1">
                <a:cs typeface="Arial"/>
              </a:rPr>
              <a:t>Palkkakustannus</a:t>
            </a:r>
            <a:r>
              <a:rPr lang="en-US" sz="1800" dirty="0">
                <a:cs typeface="Arial"/>
              </a:rPr>
              <a:t> x </a:t>
            </a:r>
            <a:r>
              <a:rPr lang="en-US" sz="1800" dirty="0" err="1">
                <a:cs typeface="Arial"/>
              </a:rPr>
              <a:t>vakiosivukulu</a:t>
            </a:r>
            <a:r>
              <a:rPr lang="en-US" sz="1800" dirty="0">
                <a:cs typeface="Arial"/>
              </a:rPr>
              <a:t>% (26,44% tai 20,42 %)</a:t>
            </a:r>
            <a:endParaRPr lang="en-US" sz="1800" dirty="0"/>
          </a:p>
          <a:p>
            <a:pPr lvl="1" indent="-342900"/>
            <a:r>
              <a:rPr lang="en-US" sz="1800" dirty="0" err="1">
                <a:cs typeface="Arial"/>
              </a:rPr>
              <a:t>Palkka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yhteensä</a:t>
            </a:r>
            <a:r>
              <a:rPr lang="en-US" sz="1800" dirty="0">
                <a:cs typeface="Arial"/>
              </a:rPr>
              <a:t> = </a:t>
            </a:r>
            <a:r>
              <a:rPr lang="en-US" sz="1800" dirty="0" err="1">
                <a:cs typeface="Arial"/>
              </a:rPr>
              <a:t>palkkakustannus</a:t>
            </a:r>
            <a:r>
              <a:rPr lang="en-US" sz="1800" dirty="0">
                <a:cs typeface="Arial"/>
              </a:rPr>
              <a:t> + </a:t>
            </a:r>
            <a:r>
              <a:rPr lang="en-US" sz="1800" dirty="0" err="1">
                <a:cs typeface="Arial"/>
              </a:rPr>
              <a:t>sivukulut</a:t>
            </a:r>
            <a:endParaRPr lang="en-US" sz="1800" dirty="0"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C98ED2-AB86-56B4-880F-B15F7EC78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3373462"/>
            <a:ext cx="11164824" cy="22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94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4AE0167-9BBC-0DD1-CD90-EDCBFAFAC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fi-FI" sz="2700" b="1">
                <a:ea typeface="+mj-lt"/>
                <a:cs typeface="+mj-lt"/>
              </a:rPr>
              <a:t>Tehtävänkuvauslomake jatkuu....</a:t>
            </a:r>
            <a:endParaRPr lang="fi-FI" sz="27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185088B-8109-0AF5-A9F7-76FBC9ED1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500" dirty="0" err="1">
                <a:cs typeface="Arial"/>
              </a:rPr>
              <a:t>Osa-aikaisen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henkilön</a:t>
            </a:r>
            <a:r>
              <a:rPr lang="en-US" sz="1500" dirty="0">
                <a:cs typeface="Arial"/>
              </a:rPr>
              <a:t> </a:t>
            </a:r>
            <a:r>
              <a:rPr lang="en-US" sz="1500" dirty="0" err="1">
                <a:cs typeface="Arial"/>
              </a:rPr>
              <a:t>palkka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merkitään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seuraavasti</a:t>
            </a:r>
            <a:endParaRPr lang="en-US" sz="1500" dirty="0">
              <a:cs typeface="Arial"/>
            </a:endParaRPr>
          </a:p>
          <a:p>
            <a:pPr lvl="1" indent="-342900"/>
            <a:r>
              <a:rPr lang="en-US" sz="1500" dirty="0" err="1">
                <a:cs typeface="Arial"/>
              </a:rPr>
              <a:t>Palkkakustannukset</a:t>
            </a:r>
            <a:r>
              <a:rPr lang="en-US" sz="1500" dirty="0">
                <a:cs typeface="Arial"/>
              </a:rPr>
              <a:t> = </a:t>
            </a:r>
            <a:r>
              <a:rPr lang="en-US" sz="1500" dirty="0" err="1">
                <a:cs typeface="Arial"/>
              </a:rPr>
              <a:t>bruttopalkka</a:t>
            </a:r>
            <a:r>
              <a:rPr lang="en-US" sz="1500" dirty="0">
                <a:cs typeface="Arial"/>
              </a:rPr>
              <a:t> 100 % </a:t>
            </a:r>
            <a:r>
              <a:rPr lang="en-US" sz="1500" dirty="0" err="1">
                <a:cs typeface="Arial"/>
              </a:rPr>
              <a:t>palkasta</a:t>
            </a:r>
            <a:endParaRPr lang="en-US" sz="1500" dirty="0">
              <a:cs typeface="Arial"/>
            </a:endParaRPr>
          </a:p>
          <a:p>
            <a:pPr lvl="1" indent="-342900"/>
            <a:r>
              <a:rPr lang="en-US" sz="1500" dirty="0" err="1">
                <a:cs typeface="Arial"/>
              </a:rPr>
              <a:t>Työaikaosuuden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mukainen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palkka</a:t>
            </a:r>
            <a:r>
              <a:rPr lang="en-US" sz="1500" dirty="0">
                <a:cs typeface="Arial"/>
              </a:rPr>
              <a:t> = </a:t>
            </a:r>
            <a:r>
              <a:rPr lang="en-US" sz="1500" dirty="0" err="1">
                <a:cs typeface="Arial"/>
              </a:rPr>
              <a:t>bruttopalkka</a:t>
            </a:r>
            <a:r>
              <a:rPr lang="en-US" sz="1500" dirty="0">
                <a:cs typeface="Arial"/>
              </a:rPr>
              <a:t> * </a:t>
            </a:r>
            <a:r>
              <a:rPr lang="en-US" sz="1500" dirty="0" err="1">
                <a:cs typeface="Arial"/>
              </a:rPr>
              <a:t>työaika</a:t>
            </a:r>
            <a:r>
              <a:rPr lang="en-US" sz="1500" dirty="0">
                <a:cs typeface="Arial"/>
              </a:rPr>
              <a:t>%</a:t>
            </a:r>
          </a:p>
          <a:p>
            <a:pPr lvl="1" indent="-342900"/>
            <a:r>
              <a:rPr lang="en-US" sz="1500" dirty="0" err="1">
                <a:cs typeface="Arial"/>
              </a:rPr>
              <a:t>Sivukulut</a:t>
            </a:r>
            <a:r>
              <a:rPr lang="en-US" sz="1500" dirty="0">
                <a:cs typeface="Arial"/>
              </a:rPr>
              <a:t> = ed. </a:t>
            </a:r>
            <a:r>
              <a:rPr lang="en-US" sz="1500" dirty="0" err="1">
                <a:cs typeface="Arial"/>
              </a:rPr>
              <a:t>Palkkakustannus</a:t>
            </a:r>
            <a:r>
              <a:rPr lang="en-US" sz="1500" dirty="0">
                <a:cs typeface="Arial"/>
              </a:rPr>
              <a:t> x </a:t>
            </a:r>
            <a:r>
              <a:rPr lang="en-US" sz="1500" dirty="0" err="1">
                <a:cs typeface="Arial"/>
              </a:rPr>
              <a:t>vakiosivukulu</a:t>
            </a:r>
            <a:r>
              <a:rPr lang="en-US" sz="1500" dirty="0">
                <a:cs typeface="Arial"/>
              </a:rPr>
              <a:t>% (26,44% tai 20,42 %)</a:t>
            </a:r>
            <a:endParaRPr lang="en-US" sz="1500" dirty="0"/>
          </a:p>
          <a:p>
            <a:pPr lvl="1" indent="-342900"/>
            <a:r>
              <a:rPr lang="en-US" sz="1500" dirty="0" err="1">
                <a:cs typeface="Arial"/>
              </a:rPr>
              <a:t>Palkka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yhteensä</a:t>
            </a:r>
            <a:r>
              <a:rPr lang="en-US" sz="1500" dirty="0">
                <a:cs typeface="Arial"/>
              </a:rPr>
              <a:t> = </a:t>
            </a:r>
            <a:r>
              <a:rPr lang="en-US" sz="1500" dirty="0" err="1">
                <a:cs typeface="Arial"/>
              </a:rPr>
              <a:t>palkkakustannus</a:t>
            </a:r>
            <a:r>
              <a:rPr lang="en-US" sz="1500" dirty="0">
                <a:cs typeface="Arial"/>
              </a:rPr>
              <a:t> + </a:t>
            </a:r>
            <a:r>
              <a:rPr lang="en-US" sz="1500" dirty="0" err="1">
                <a:cs typeface="Arial"/>
              </a:rPr>
              <a:t>sivukulut</a:t>
            </a:r>
            <a:endParaRPr lang="en-US" sz="1500" dirty="0">
              <a:cs typeface="Arial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09E1C2AC-730B-BE09-C623-DDA85FF7D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2829176"/>
            <a:ext cx="11164824" cy="329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442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4AE0167-9BBC-0DD1-CD90-EDCBFAFAC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fi-FI" sz="2700" b="1">
                <a:ea typeface="+mj-lt"/>
                <a:cs typeface="+mj-lt"/>
              </a:rPr>
              <a:t>Tehtävänkuvauslomake jatkuu....</a:t>
            </a:r>
            <a:endParaRPr lang="fi-FI" sz="27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185088B-8109-0AF5-A9F7-76FBC9ED1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500" dirty="0" err="1">
                <a:cs typeface="Arial"/>
              </a:rPr>
              <a:t>Osa-aikaisen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henkilön</a:t>
            </a:r>
            <a:r>
              <a:rPr lang="en-US" sz="1500" dirty="0">
                <a:cs typeface="Arial"/>
              </a:rPr>
              <a:t> </a:t>
            </a:r>
            <a:r>
              <a:rPr lang="en-US" sz="1500" dirty="0" err="1">
                <a:cs typeface="Arial"/>
              </a:rPr>
              <a:t>palkka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merkitään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seuraavasti</a:t>
            </a:r>
            <a:endParaRPr lang="en-US" sz="1500" dirty="0">
              <a:cs typeface="Arial"/>
            </a:endParaRPr>
          </a:p>
          <a:p>
            <a:pPr lvl="1" indent="-342900"/>
            <a:r>
              <a:rPr lang="en-US" sz="1500" dirty="0" err="1">
                <a:cs typeface="Arial"/>
              </a:rPr>
              <a:t>Palkkakustannukset</a:t>
            </a:r>
            <a:r>
              <a:rPr lang="en-US" sz="1500" dirty="0">
                <a:cs typeface="Arial"/>
              </a:rPr>
              <a:t> = </a:t>
            </a:r>
            <a:r>
              <a:rPr lang="en-US" sz="1500" dirty="0" err="1">
                <a:cs typeface="Arial"/>
              </a:rPr>
              <a:t>bruttopalkka</a:t>
            </a:r>
            <a:r>
              <a:rPr lang="en-US" sz="1500" dirty="0">
                <a:cs typeface="Arial"/>
              </a:rPr>
              <a:t> 100 % </a:t>
            </a:r>
            <a:r>
              <a:rPr lang="en-US" sz="1500" dirty="0" err="1">
                <a:cs typeface="Arial"/>
              </a:rPr>
              <a:t>palkasta</a:t>
            </a:r>
            <a:endParaRPr lang="en-US" sz="1500" dirty="0">
              <a:cs typeface="Arial"/>
            </a:endParaRPr>
          </a:p>
          <a:p>
            <a:pPr lvl="1" indent="-342900"/>
            <a:r>
              <a:rPr lang="en-US" sz="1500" dirty="0" err="1">
                <a:cs typeface="Arial"/>
              </a:rPr>
              <a:t>Työaikaosuuden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mukainen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palkka</a:t>
            </a:r>
            <a:r>
              <a:rPr lang="en-US" sz="1500" dirty="0">
                <a:cs typeface="Arial"/>
              </a:rPr>
              <a:t> = </a:t>
            </a:r>
            <a:r>
              <a:rPr lang="en-US" sz="1500" dirty="0" err="1">
                <a:cs typeface="Arial"/>
              </a:rPr>
              <a:t>bruttopalkka</a:t>
            </a:r>
            <a:r>
              <a:rPr lang="en-US" sz="1500" dirty="0">
                <a:cs typeface="Arial"/>
              </a:rPr>
              <a:t> * </a:t>
            </a:r>
            <a:r>
              <a:rPr lang="en-US" sz="1500" dirty="0" err="1">
                <a:cs typeface="Arial"/>
              </a:rPr>
              <a:t>työaika</a:t>
            </a:r>
            <a:r>
              <a:rPr lang="en-US" sz="1500" dirty="0">
                <a:cs typeface="Arial"/>
              </a:rPr>
              <a:t>%</a:t>
            </a:r>
          </a:p>
          <a:p>
            <a:pPr lvl="1" indent="-342900"/>
            <a:r>
              <a:rPr lang="en-US" sz="1500" dirty="0" err="1">
                <a:cs typeface="Arial"/>
              </a:rPr>
              <a:t>Sivukulut</a:t>
            </a:r>
            <a:r>
              <a:rPr lang="en-US" sz="1500" dirty="0">
                <a:cs typeface="Arial"/>
              </a:rPr>
              <a:t> = ed. </a:t>
            </a:r>
            <a:r>
              <a:rPr lang="en-US" sz="1500" dirty="0" err="1">
                <a:cs typeface="Arial"/>
              </a:rPr>
              <a:t>Palkkakustannus</a:t>
            </a:r>
            <a:r>
              <a:rPr lang="en-US" sz="1500" dirty="0">
                <a:cs typeface="Arial"/>
              </a:rPr>
              <a:t> x </a:t>
            </a:r>
            <a:r>
              <a:rPr lang="en-US" sz="1500" dirty="0" err="1">
                <a:cs typeface="Arial"/>
              </a:rPr>
              <a:t>vakiosivukulu</a:t>
            </a:r>
            <a:r>
              <a:rPr lang="en-US" sz="1500" dirty="0">
                <a:cs typeface="Arial"/>
              </a:rPr>
              <a:t>% (26,44% tai 20,42 %)</a:t>
            </a:r>
            <a:endParaRPr lang="en-US" sz="1500" dirty="0"/>
          </a:p>
          <a:p>
            <a:pPr lvl="1" indent="-342900"/>
            <a:r>
              <a:rPr lang="en-US" sz="1500" dirty="0" err="1">
                <a:cs typeface="Arial"/>
              </a:rPr>
              <a:t>Palkka</a:t>
            </a:r>
            <a:r>
              <a:rPr lang="en-US" sz="1500" dirty="0">
                <a:cs typeface="Arial"/>
              </a:rPr>
              <a:t> </a:t>
            </a:r>
            <a:r>
              <a:rPr lang="en-US" sz="1500" dirty="0" err="1">
                <a:cs typeface="Arial"/>
              </a:rPr>
              <a:t>yhteensä</a:t>
            </a:r>
            <a:r>
              <a:rPr lang="en-US" sz="1500" dirty="0">
                <a:cs typeface="Arial"/>
              </a:rPr>
              <a:t> = </a:t>
            </a:r>
            <a:r>
              <a:rPr lang="en-US" sz="1500" dirty="0" err="1">
                <a:cs typeface="Arial"/>
              </a:rPr>
              <a:t>palkkakustannus</a:t>
            </a:r>
            <a:r>
              <a:rPr lang="en-US" sz="1500" dirty="0">
                <a:cs typeface="Arial"/>
              </a:rPr>
              <a:t> + </a:t>
            </a:r>
            <a:r>
              <a:rPr lang="en-US" sz="1500" dirty="0" err="1">
                <a:cs typeface="Arial"/>
              </a:rPr>
              <a:t>sivukulut</a:t>
            </a:r>
            <a:endParaRPr lang="en-US" sz="1500" dirty="0">
              <a:cs typeface="Arial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09E1C2AC-730B-BE09-C623-DDA85FF7D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2829176"/>
            <a:ext cx="11164824" cy="329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36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B831EA5-9BDA-D82F-1A30-FFC7A93F1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fi-FI" sz="2700" b="1" dirty="0"/>
              <a:t>Tehtävänkuvauslomake jatkuu....</a:t>
            </a:r>
            <a:endParaRPr lang="fi-FI" sz="27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0FA0D55-B8AD-63A1-E1CC-5D522B70B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 err="1">
                <a:cs typeface="Arial"/>
              </a:rPr>
              <a:t>Palkkakustannusten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kohtuullisuus</a:t>
            </a:r>
            <a:r>
              <a:rPr lang="en-US" sz="1800" dirty="0">
                <a:cs typeface="Arial"/>
              </a:rPr>
              <a:t> ja </a:t>
            </a:r>
            <a:r>
              <a:rPr lang="en-US" sz="1800" dirty="0" err="1">
                <a:cs typeface="Arial"/>
              </a:rPr>
              <a:t>yhdenmukaisuuden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osoittaminen</a:t>
            </a:r>
            <a:endParaRPr lang="en-US" sz="1800" dirty="0">
              <a:cs typeface="Arial"/>
            </a:endParaRPr>
          </a:p>
          <a:p>
            <a:r>
              <a:rPr lang="en-US" sz="1800" dirty="0" err="1">
                <a:cs typeface="Arial"/>
              </a:rPr>
              <a:t>Vuotuinen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työaikaosuus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osa-aikaisen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osalta</a:t>
            </a:r>
            <a:endParaRPr lang="en-US" sz="1800" dirty="0">
              <a:cs typeface="Arial"/>
            </a:endParaRPr>
          </a:p>
          <a:p>
            <a:r>
              <a:rPr lang="en-US" sz="1800" dirty="0" err="1">
                <a:cs typeface="Arial"/>
              </a:rPr>
              <a:t>Perustelu</a:t>
            </a:r>
            <a:r>
              <a:rPr lang="en-US" sz="1800" dirty="0">
                <a:cs typeface="Arial"/>
              </a:rPr>
              <a:t>, </a:t>
            </a:r>
            <a:r>
              <a:rPr lang="en-US" sz="1800" dirty="0" err="1">
                <a:cs typeface="Arial"/>
              </a:rPr>
              <a:t>jos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vuotuinen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työaika</a:t>
            </a:r>
            <a:r>
              <a:rPr lang="en-US" sz="1800" dirty="0">
                <a:cs typeface="Arial"/>
              </a:rPr>
              <a:t> on </a:t>
            </a:r>
            <a:r>
              <a:rPr lang="en-US" sz="1800" dirty="0" err="1">
                <a:cs typeface="Arial"/>
              </a:rPr>
              <a:t>pienempi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kuin</a:t>
            </a:r>
            <a:r>
              <a:rPr lang="en-US" sz="1800" dirty="0">
                <a:cs typeface="Arial"/>
              </a:rPr>
              <a:t> 20 % </a:t>
            </a:r>
            <a:r>
              <a:rPr lang="en-US" sz="1800" dirty="0" err="1">
                <a:cs typeface="Arial"/>
              </a:rPr>
              <a:t>vuotuisesta</a:t>
            </a:r>
            <a:r>
              <a:rPr lang="en-US" sz="1800" dirty="0">
                <a:cs typeface="Arial"/>
              </a:rPr>
              <a:t> </a:t>
            </a:r>
            <a:r>
              <a:rPr lang="en-US" sz="1800" dirty="0" err="1">
                <a:cs typeface="Arial"/>
              </a:rPr>
              <a:t>työajasta</a:t>
            </a:r>
            <a:endParaRPr lang="en-US" sz="1800" dirty="0">
              <a:cs typeface="Arial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ACA98499-5921-E5BA-D299-22AFAC531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2982693"/>
            <a:ext cx="11164824" cy="29865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7718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648D14-3930-70CE-8EBC-3492BC4D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Yksikkökustannusmalli tehtävänkuvauslomake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8EF6C7E8-0D17-E404-74EA-BE0271A096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9152" y="2167475"/>
            <a:ext cx="8573696" cy="3667637"/>
          </a:xfrm>
        </p:spPr>
      </p:pic>
    </p:spTree>
    <p:extLst>
      <p:ext uri="{BB962C8B-B14F-4D97-AF65-F5344CB8AC3E}">
        <p14:creationId xmlns:p14="http://schemas.microsoft.com/office/powerpoint/2010/main" val="607513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2BBDA-8D8A-3269-5194-E2371E91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Tehtävänkuvaus jatkuu…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FA81717E-8E63-A5FC-F4DC-61960EA882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8178" y="2212238"/>
            <a:ext cx="8735644" cy="3610479"/>
          </a:xfrm>
        </p:spPr>
      </p:pic>
    </p:spTree>
    <p:extLst>
      <p:ext uri="{BB962C8B-B14F-4D97-AF65-F5344CB8AC3E}">
        <p14:creationId xmlns:p14="http://schemas.microsoft.com/office/powerpoint/2010/main" val="13518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4AE0167-9BBC-0DD1-CD90-EDCBFAFAC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fi-FI" sz="2700" b="1">
                <a:ea typeface="+mj-lt"/>
                <a:cs typeface="+mj-lt"/>
              </a:rPr>
              <a:t>Tehtävänkuvauslomake jatkuu....</a:t>
            </a:r>
            <a:endParaRPr lang="fi-FI" sz="27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3A93A9B9-A33D-05EE-3D47-41A5789CB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r>
              <a:rPr lang="en-US" sz="1500">
                <a:cs typeface="Arial"/>
              </a:rPr>
              <a:t>Osa-aikaisen henkilön palkka merkitään seuraavasti</a:t>
            </a:r>
          </a:p>
          <a:p>
            <a:pPr lvl="1" indent="-342900"/>
            <a:r>
              <a:rPr lang="en-US" sz="1500">
                <a:cs typeface="Arial"/>
              </a:rPr>
              <a:t>Palkkakustannukset, jos työaika 50% = 1720/2=860 h</a:t>
            </a:r>
          </a:p>
          <a:p>
            <a:pPr lvl="1" indent="-342900"/>
            <a:r>
              <a:rPr lang="en-US" sz="1500">
                <a:cs typeface="Arial"/>
              </a:rPr>
              <a:t>Yksikkökustannus kerrotaan työtunneilla 860 h x 27,60 € = 23 736</a:t>
            </a:r>
          </a:p>
          <a:p>
            <a:pPr lvl="1" indent="-342900"/>
            <a:r>
              <a:rPr lang="en-US" sz="1500">
                <a:cs typeface="Arial"/>
              </a:rPr>
              <a:t>Sivukulut = ed. Palkkakustannus x vakiosivukulu % (26,44% tai 20,42 %)</a:t>
            </a:r>
            <a:endParaRPr lang="en-US" sz="1500"/>
          </a:p>
          <a:p>
            <a:pPr lvl="1" indent="-342900"/>
            <a:r>
              <a:rPr lang="en-US" sz="1500">
                <a:cs typeface="Arial"/>
              </a:rPr>
              <a:t>Palkka yhteensä = palkkakustannus + sivukulut</a:t>
            </a:r>
          </a:p>
        </p:txBody>
      </p:sp>
      <p:pic>
        <p:nvPicPr>
          <p:cNvPr id="3" name="Sisällön paikkamerkki 11">
            <a:extLst>
              <a:ext uri="{FF2B5EF4-FFF2-40B4-BE49-F238E27FC236}">
                <a16:creationId xmlns:a16="http://schemas.microsoft.com/office/drawing/2014/main" id="{76A1D6B8-A9F1-2B3C-51E8-BC0FFD5EA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3233902"/>
            <a:ext cx="11164824" cy="248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8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041029C-9C74-0704-0AA5-470A4FB8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fi-FI" sz="5400">
                <a:latin typeface="Arial"/>
                <a:cs typeface="Arial"/>
              </a:rPr>
              <a:t>Kustannusmallit </a:t>
            </a:r>
            <a:br>
              <a:rPr lang="fi-FI" sz="5400"/>
            </a:br>
            <a:endParaRPr lang="fi-FI" sz="5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4E6D99-565C-AD90-A569-1A722163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fi-FI" sz="17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700" dirty="0" err="1">
                <a:latin typeface="Arial"/>
                <a:cs typeface="Arial"/>
              </a:rPr>
              <a:t>Flat</a:t>
            </a:r>
            <a:r>
              <a:rPr lang="fi-FI" sz="1700" dirty="0">
                <a:latin typeface="Arial"/>
                <a:cs typeface="Arial"/>
              </a:rPr>
              <a:t> </a:t>
            </a:r>
            <a:r>
              <a:rPr lang="fi-FI" sz="1700" dirty="0" err="1">
                <a:latin typeface="Arial"/>
                <a:cs typeface="Arial"/>
              </a:rPr>
              <a:t>rate</a:t>
            </a:r>
            <a:r>
              <a:rPr lang="fi-FI" sz="1700" dirty="0">
                <a:latin typeface="Arial"/>
                <a:cs typeface="Arial"/>
              </a:rPr>
              <a:t> 40 % -mallissa ilmoitetaan palkkakustannukset. Muut hankkeen kustannukset korvataan laskemalla niille 40 % osuus palkkakustannuksista. </a:t>
            </a:r>
            <a:endParaRPr lang="fi-FI" sz="1700" dirty="0">
              <a:latin typeface="Arial" panose="020B0604020202020204" pitchFamily="34" charset="0"/>
              <a:cs typeface="Arial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700" dirty="0">
                <a:latin typeface="Arial"/>
                <a:cs typeface="Arial"/>
              </a:rPr>
              <a:t>Kertakorvaus -mallissa määritellään tuen maksamisen perusteena olevat tuotokset sekä todentavat asiakirjat. </a:t>
            </a:r>
            <a:r>
              <a:rPr lang="en-US" sz="1700" dirty="0">
                <a:latin typeface="Arial"/>
                <a:cs typeface="Arial"/>
              </a:rPr>
              <a:t>​</a:t>
            </a:r>
          </a:p>
          <a:p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140177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B53EF5-C904-8372-CD59-D4DA99FD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Tehtävänkuvaus jatkuu…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F7BDFED-C705-BB3F-4B05-E41AC5F844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967" y="2458028"/>
            <a:ext cx="8888065" cy="3086531"/>
          </a:xfrm>
        </p:spPr>
      </p:pic>
    </p:spTree>
    <p:extLst>
      <p:ext uri="{BB962C8B-B14F-4D97-AF65-F5344CB8AC3E}">
        <p14:creationId xmlns:p14="http://schemas.microsoft.com/office/powerpoint/2010/main" val="31387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7F9F8A5-9FB4-2D8F-2B3A-89CFD09CC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76656"/>
            <a:ext cx="10509504" cy="1518542"/>
          </a:xfrm>
        </p:spPr>
        <p:txBody>
          <a:bodyPr anchor="b">
            <a:normAutofit/>
          </a:bodyPr>
          <a:lstStyle/>
          <a:p>
            <a:r>
              <a:rPr lang="fi-FI" sz="5400" b="1" dirty="0">
                <a:cs typeface="Arial"/>
              </a:rPr>
              <a:t>Maksatus ja raportointi</a:t>
            </a:r>
            <a:endParaRPr lang="fi-FI" sz="5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73ECE0-DB4C-4B72-0A00-C9E540982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44946"/>
            <a:ext cx="10509504" cy="28992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err="1">
                <a:cs typeface="Arial"/>
              </a:rPr>
              <a:t>Maksatushakemuslomakkeet</a:t>
            </a:r>
            <a:r>
              <a:rPr lang="en-US" sz="2000" dirty="0">
                <a:cs typeface="Arial"/>
              </a:rPr>
              <a:t>, -</a:t>
            </a:r>
            <a:r>
              <a:rPr lang="en-US" sz="2000" dirty="0" err="1">
                <a:cs typeface="Arial"/>
              </a:rPr>
              <a:t>liitteet</a:t>
            </a:r>
            <a:r>
              <a:rPr lang="en-US" sz="2000" dirty="0">
                <a:cs typeface="Arial"/>
              </a:rPr>
              <a:t> ja </a:t>
            </a:r>
            <a:r>
              <a:rPr lang="en-US" sz="2000" dirty="0" err="1">
                <a:cs typeface="Arial"/>
              </a:rPr>
              <a:t>ohjeet</a:t>
            </a:r>
            <a:r>
              <a:rPr lang="en-US" sz="2000" dirty="0">
                <a:cs typeface="Arial"/>
              </a:rPr>
              <a:t> </a:t>
            </a:r>
            <a:r>
              <a:rPr lang="en-US" sz="2000" dirty="0" err="1">
                <a:cs typeface="Arial"/>
              </a:rPr>
              <a:t>löytyvät</a:t>
            </a:r>
            <a:r>
              <a:rPr lang="en-US" sz="2000" dirty="0">
                <a:cs typeface="Arial"/>
              </a:rPr>
              <a:t> Keski-Pohjanmaan </a:t>
            </a:r>
            <a:r>
              <a:rPr lang="en-US" sz="2000" dirty="0" err="1">
                <a:cs typeface="Arial"/>
              </a:rPr>
              <a:t>liiton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nettisivuilta</a:t>
            </a:r>
            <a:r>
              <a:rPr lang="en-US" sz="2000" dirty="0">
                <a:cs typeface="Arial"/>
              </a:rPr>
              <a:t> </a:t>
            </a:r>
          </a:p>
          <a:p>
            <a:r>
              <a:rPr lang="en-US" sz="2000" dirty="0" err="1">
                <a:ea typeface="+mn-lt"/>
                <a:cs typeface="+mn-lt"/>
              </a:rPr>
              <a:t>Ohjeita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maksatuksen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hakemiseen</a:t>
            </a:r>
            <a:r>
              <a:rPr lang="en-US" sz="2000" dirty="0">
                <a:ea typeface="+mn-lt"/>
                <a:cs typeface="+mn-lt"/>
              </a:rPr>
              <a:t> - AKKE – Keski-Pohjanmaan liitto </a:t>
            </a:r>
            <a:endParaRPr lang="en-US" sz="2000" dirty="0">
              <a:ea typeface="+mn-lt"/>
              <a:cs typeface="+mn-lt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000" dirty="0" err="1">
                <a:cs typeface="Arial"/>
              </a:rPr>
              <a:t>Maksatusta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haetaan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jälkikäteen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toteutuneiden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kustannusten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perusteella</a:t>
            </a:r>
            <a:endParaRPr lang="en-US" sz="2000" dirty="0">
              <a:cs typeface="Arial"/>
            </a:endParaRPr>
          </a:p>
          <a:p>
            <a:r>
              <a:rPr lang="en-US" sz="2000" dirty="0" err="1">
                <a:cs typeface="Arial"/>
              </a:rPr>
              <a:t>Hakemukset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lähetetään</a:t>
            </a:r>
            <a:r>
              <a:rPr lang="en-US" sz="2000" dirty="0">
                <a:cs typeface="Arial"/>
              </a:rPr>
              <a:t> n.4-6 kk </a:t>
            </a:r>
            <a:r>
              <a:rPr lang="en-US" sz="2000" dirty="0" err="1">
                <a:cs typeface="Arial"/>
              </a:rPr>
              <a:t>jaksoissa</a:t>
            </a:r>
            <a:r>
              <a:rPr lang="en-US" sz="2000" dirty="0">
                <a:cs typeface="Arial"/>
              </a:rPr>
              <a:t> (</a:t>
            </a:r>
            <a:r>
              <a:rPr lang="en-US" sz="2000" dirty="0" err="1">
                <a:cs typeface="Arial"/>
              </a:rPr>
              <a:t>sovitaan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aloituspalaverissa</a:t>
            </a:r>
            <a:r>
              <a:rPr lang="en-US" sz="2000" dirty="0">
                <a:cs typeface="Arial"/>
              </a:rPr>
              <a:t>)</a:t>
            </a:r>
          </a:p>
          <a:p>
            <a:r>
              <a:rPr lang="en-US" sz="2000" dirty="0" err="1">
                <a:cs typeface="Arial"/>
              </a:rPr>
              <a:t>Viimeinen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hakemus</a:t>
            </a:r>
            <a:r>
              <a:rPr lang="en-US" sz="2000" dirty="0">
                <a:cs typeface="Arial"/>
              </a:rPr>
              <a:t> 4 kk </a:t>
            </a:r>
            <a:r>
              <a:rPr lang="en-US" sz="2000" dirty="0" err="1">
                <a:cs typeface="Arial"/>
              </a:rPr>
              <a:t>kuluessa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hankkeen</a:t>
            </a:r>
            <a:r>
              <a:rPr lang="en-US" sz="2000" dirty="0">
                <a:cs typeface="Arial"/>
              </a:rPr>
              <a:t> </a:t>
            </a:r>
            <a:r>
              <a:rPr lang="en-US" sz="2000" dirty="0" err="1">
                <a:cs typeface="Arial"/>
              </a:rPr>
              <a:t>päättymisestä</a:t>
            </a:r>
            <a:endParaRPr lang="en-US" sz="2000" dirty="0">
              <a:cs typeface="Arial"/>
            </a:endParaRPr>
          </a:p>
          <a:p>
            <a:r>
              <a:rPr lang="fi-FI" sz="2000" dirty="0">
                <a:latin typeface="+mn-lt"/>
              </a:rPr>
              <a:t>Maksatushakemus liitteineen toimitetaan sähköisesti Keski-Pohjanmaan liiton kirjaamoon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  <a:hlinkClick r:id="rId3"/>
              </a:rPr>
              <a:t>kirjaamo@keski-pohjanmaa.fi</a:t>
            </a:r>
            <a:r>
              <a:rPr lang="fi-FI" sz="2000" dirty="0">
                <a:latin typeface="+mn-lt"/>
              </a:rPr>
              <a:t> sekä paperisena osoitteeseen: Rantakatu 14, 67100 Kokkola</a:t>
            </a:r>
            <a:endParaRPr lang="en-US" sz="2000" dirty="0">
              <a:cs typeface="Arial"/>
            </a:endParaRPr>
          </a:p>
          <a:p>
            <a:pPr marL="0" indent="0">
              <a:buNone/>
            </a:pPr>
            <a:endParaRPr lang="en-US" sz="17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2545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EAD757FB-5CF9-304F-14FC-F3B1F63C307B}"/>
              </a:ext>
            </a:extLst>
          </p:cNvPr>
          <p:cNvSpPr txBox="1">
            <a:spLocks/>
          </p:cNvSpPr>
          <p:nvPr/>
        </p:nvSpPr>
        <p:spPr>
          <a:xfrm>
            <a:off x="775996" y="1470454"/>
            <a:ext cx="10509504" cy="507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i="1" dirty="0" err="1">
                <a:cs typeface="Arial"/>
              </a:rPr>
              <a:t>Toimita</a:t>
            </a:r>
            <a:r>
              <a:rPr lang="en-US" sz="2200" b="1" i="1" dirty="0">
                <a:cs typeface="Arial"/>
              </a:rPr>
              <a:t> </a:t>
            </a:r>
            <a:r>
              <a:rPr lang="en-US" sz="2200" b="1" i="1" dirty="0" err="1">
                <a:cs typeface="Arial"/>
              </a:rPr>
              <a:t>maksatushakemuksen</a:t>
            </a:r>
            <a:r>
              <a:rPr lang="en-US" sz="2200" b="1" i="1" dirty="0">
                <a:cs typeface="Arial"/>
              </a:rPr>
              <a:t> </a:t>
            </a:r>
            <a:r>
              <a:rPr lang="en-US" sz="2200" b="1" i="1" dirty="0" err="1">
                <a:cs typeface="Arial"/>
              </a:rPr>
              <a:t>liitteenä</a:t>
            </a:r>
            <a:r>
              <a:rPr lang="en-US" sz="2200" b="1" i="1" dirty="0">
                <a:cs typeface="Arial"/>
              </a:rPr>
              <a:t>:</a:t>
            </a:r>
          </a:p>
          <a:p>
            <a:pPr lvl="1"/>
            <a:r>
              <a:rPr lang="en-US" sz="2200" dirty="0" err="1">
                <a:cs typeface="Arial"/>
              </a:rPr>
              <a:t>Maksatushakemuslomake</a:t>
            </a:r>
            <a:endParaRPr lang="en-US" sz="2200" dirty="0">
              <a:cs typeface="Arial"/>
            </a:endParaRPr>
          </a:p>
          <a:p>
            <a:pPr lvl="1"/>
            <a:r>
              <a:rPr lang="en-US" sz="2200" dirty="0" err="1">
                <a:cs typeface="Arial"/>
              </a:rPr>
              <a:t>Väliraportti</a:t>
            </a:r>
            <a:endParaRPr lang="en-US" sz="2200" dirty="0">
              <a:cs typeface="Arial"/>
            </a:endParaRPr>
          </a:p>
          <a:p>
            <a:pPr lvl="1"/>
            <a:r>
              <a:rPr lang="en-US" sz="2200" dirty="0" err="1">
                <a:cs typeface="Arial"/>
              </a:rPr>
              <a:t>Loppuraportti</a:t>
            </a:r>
            <a:r>
              <a:rPr lang="en-US" sz="2200" dirty="0">
                <a:cs typeface="Arial"/>
              </a:rPr>
              <a:t> (</a:t>
            </a:r>
            <a:r>
              <a:rPr lang="en-US" sz="2200" dirty="0" err="1">
                <a:cs typeface="Arial"/>
              </a:rPr>
              <a:t>hankkeen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viimeiseen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maksatushakemukseen</a:t>
            </a:r>
            <a:r>
              <a:rPr lang="en-US" sz="2200" dirty="0">
                <a:cs typeface="Arial"/>
              </a:rPr>
              <a:t>)</a:t>
            </a:r>
          </a:p>
          <a:p>
            <a:pPr lvl="1"/>
            <a:r>
              <a:rPr lang="en-US" sz="2200" dirty="0" err="1">
                <a:cs typeface="Arial"/>
              </a:rPr>
              <a:t>Palkkojen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vakiosivukulumallissa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pääkirjaote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hankehenkilöstölle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maksetuista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palkoista</a:t>
            </a:r>
            <a:r>
              <a:rPr lang="en-US" sz="2200" dirty="0">
                <a:cs typeface="Arial"/>
              </a:rPr>
              <a:t> ja </a:t>
            </a:r>
            <a:r>
              <a:rPr lang="en-US" sz="2200" dirty="0" err="1">
                <a:cs typeface="Arial"/>
              </a:rPr>
              <a:t>palkka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erittely</a:t>
            </a:r>
            <a:endParaRPr lang="en-US" sz="2200" dirty="0">
              <a:cs typeface="Arial"/>
            </a:endParaRPr>
          </a:p>
          <a:p>
            <a:pPr lvl="1"/>
            <a:r>
              <a:rPr lang="en-US" sz="2200" dirty="0" err="1">
                <a:cs typeface="Arial"/>
              </a:rPr>
              <a:t>Palkkojen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yksikkökustannusmallissa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hankehenkilöstön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tuntikohtainen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työaikaseuranta</a:t>
            </a:r>
            <a:r>
              <a:rPr lang="en-US" sz="2200" dirty="0">
                <a:cs typeface="Arial"/>
              </a:rPr>
              <a:t> ja </a:t>
            </a:r>
            <a:r>
              <a:rPr lang="en-US" sz="2200" dirty="0" err="1">
                <a:cs typeface="Arial"/>
              </a:rPr>
              <a:t>palkkaerittely</a:t>
            </a:r>
            <a:endParaRPr lang="en-US" sz="2200" dirty="0">
              <a:cs typeface="Arial"/>
            </a:endParaRPr>
          </a:p>
          <a:p>
            <a:pPr lvl="1"/>
            <a:r>
              <a:rPr lang="en-US" sz="2200" dirty="0">
                <a:cs typeface="Arial"/>
              </a:rPr>
              <a:t>Muita </a:t>
            </a:r>
            <a:r>
              <a:rPr lang="en-US" sz="2200" dirty="0" err="1">
                <a:cs typeface="Arial"/>
              </a:rPr>
              <a:t>kuin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omarahoitusta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koskevat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tositteet</a:t>
            </a:r>
            <a:endParaRPr lang="en-US" sz="2200" dirty="0">
              <a:cs typeface="Arial"/>
            </a:endParaRPr>
          </a:p>
          <a:p>
            <a:pPr lvl="1"/>
            <a:r>
              <a:rPr lang="en-US" sz="2200" dirty="0" err="1">
                <a:cs typeface="Arial"/>
              </a:rPr>
              <a:t>Ohjausryhmän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kokousten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pöytäkirjat</a:t>
            </a:r>
            <a:r>
              <a:rPr lang="en-US" sz="2200" dirty="0">
                <a:cs typeface="Arial"/>
              </a:rPr>
              <a:t> </a:t>
            </a:r>
          </a:p>
          <a:p>
            <a:pPr lvl="1"/>
            <a:r>
              <a:rPr lang="en-US" sz="2200" dirty="0" err="1">
                <a:cs typeface="Arial"/>
              </a:rPr>
              <a:t>Kertakorvaushankkeen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maksatushakemuksen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liitteenä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toimitetan</a:t>
            </a:r>
            <a:r>
              <a:rPr lang="en-US" sz="2200" dirty="0">
                <a:cs typeface="Arial"/>
              </a:rPr>
              <a:t> vain </a:t>
            </a:r>
            <a:r>
              <a:rPr lang="en-US" sz="2200" dirty="0" err="1">
                <a:cs typeface="Arial"/>
              </a:rPr>
              <a:t>tukipäätöksessä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määritellyt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tuotokset</a:t>
            </a:r>
            <a:r>
              <a:rPr lang="en-US" sz="2200" dirty="0">
                <a:cs typeface="Arial"/>
              </a:rPr>
              <a:t> (</a:t>
            </a:r>
            <a:r>
              <a:rPr lang="en-US" sz="2200" dirty="0" err="1">
                <a:cs typeface="Arial"/>
              </a:rPr>
              <a:t>ei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hankehenkilöstön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työajanseurontoja</a:t>
            </a:r>
            <a:r>
              <a:rPr lang="en-US" sz="2200" dirty="0">
                <a:cs typeface="Arial"/>
              </a:rPr>
              <a:t>)</a:t>
            </a:r>
          </a:p>
          <a:p>
            <a:pPr lvl="1"/>
            <a:r>
              <a:rPr lang="en-US" sz="2200" dirty="0" err="1">
                <a:cs typeface="Arial"/>
              </a:rPr>
              <a:t>Yhteishankkeissa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osatoteuttajan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tulee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toimittaa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liitteet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omalta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osaltaan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päätoteuttajalle</a:t>
            </a:r>
            <a:r>
              <a:rPr lang="en-US" sz="2200" dirty="0">
                <a:cs typeface="Arial"/>
              </a:rPr>
              <a:t>, </a:t>
            </a:r>
            <a:r>
              <a:rPr lang="en-US" sz="2200" dirty="0" err="1">
                <a:cs typeface="Arial"/>
              </a:rPr>
              <a:t>joka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toimittaa</a:t>
            </a:r>
            <a:r>
              <a:rPr lang="en-US" sz="2200" dirty="0">
                <a:cs typeface="Arial"/>
              </a:rPr>
              <a:t> ne </a:t>
            </a:r>
            <a:r>
              <a:rPr lang="en-US" sz="2200" dirty="0" err="1">
                <a:cs typeface="Arial"/>
              </a:rPr>
              <a:t>koko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hankkeen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hakemuksen</a:t>
            </a:r>
            <a:r>
              <a:rPr lang="en-US" sz="2200" dirty="0">
                <a:cs typeface="Arial"/>
              </a:rPr>
              <a:t> </a:t>
            </a:r>
            <a:r>
              <a:rPr lang="en-US" sz="2200" dirty="0" err="1">
                <a:cs typeface="Arial"/>
              </a:rPr>
              <a:t>liitteenä</a:t>
            </a:r>
            <a:endParaRPr lang="en-US" sz="2200" dirty="0">
              <a:cs typeface="Arial"/>
            </a:endParaRPr>
          </a:p>
        </p:txBody>
      </p:sp>
      <p:sp>
        <p:nvSpPr>
          <p:cNvPr id="3" name="Otsikko 1">
            <a:extLst>
              <a:ext uri="{FF2B5EF4-FFF2-40B4-BE49-F238E27FC236}">
                <a16:creationId xmlns:a16="http://schemas.microsoft.com/office/drawing/2014/main" id="{371466CF-74AF-60FF-9C09-A6B9DBF6DE65}"/>
              </a:ext>
            </a:extLst>
          </p:cNvPr>
          <p:cNvSpPr txBox="1">
            <a:spLocks/>
          </p:cNvSpPr>
          <p:nvPr/>
        </p:nvSpPr>
        <p:spPr>
          <a:xfrm>
            <a:off x="841248" y="502920"/>
            <a:ext cx="10509504" cy="812696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5400" b="1" dirty="0">
                <a:ea typeface="+mj-lt"/>
                <a:cs typeface="+mj-lt"/>
              </a:rPr>
              <a:t>Maksatus ja raportointi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123379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3887A43C-3690-CF4F-45EB-C9525E45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562" y="942392"/>
            <a:ext cx="10509504" cy="2799930"/>
          </a:xfrm>
        </p:spPr>
        <p:txBody>
          <a:bodyPr anchor="b">
            <a:normAutofit/>
          </a:bodyPr>
          <a:lstStyle/>
          <a:p>
            <a:r>
              <a:rPr lang="fi-FI" sz="5400" dirty="0"/>
              <a:t>Kiitos! </a:t>
            </a:r>
            <a:br>
              <a:rPr lang="fi-FI" sz="5400" dirty="0"/>
            </a:br>
            <a:r>
              <a:rPr lang="fi-FI" sz="5400" dirty="0"/>
              <a:t>Ole yhteydessä matalalla kynnyksellä!</a:t>
            </a:r>
            <a:br>
              <a:rPr lang="fi-FI" sz="5400" dirty="0"/>
            </a:br>
            <a:r>
              <a:rPr lang="fi-FI" sz="2200" dirty="0">
                <a:latin typeface="+mn-lt"/>
              </a:rPr>
              <a:t>Maksatushakemus liitteineen toimitetaan sähköisesti Keski-Pohjanmaan liiton kirjaamoon</a:t>
            </a:r>
            <a:br>
              <a:rPr lang="fi-FI" sz="2200" dirty="0">
                <a:latin typeface="+mn-lt"/>
              </a:rPr>
            </a:br>
            <a:r>
              <a:rPr lang="fi-FI" sz="2200" dirty="0">
                <a:latin typeface="+mn-lt"/>
                <a:hlinkClick r:id="rId2"/>
              </a:rPr>
              <a:t>kirjaamo@keski-pohjanmaa.fi</a:t>
            </a:r>
            <a:r>
              <a:rPr lang="fi-FI" sz="2200" dirty="0">
                <a:latin typeface="+mn-lt"/>
              </a:rPr>
              <a:t> sekä paperisena osoitteeseen: Rantakatu 14, 67100 Kokkola</a:t>
            </a:r>
            <a:br>
              <a:rPr lang="fi-FI" sz="2200" dirty="0">
                <a:latin typeface="+mn-lt"/>
              </a:rPr>
            </a:br>
            <a:endParaRPr lang="fi-FI" sz="2200" dirty="0">
              <a:latin typeface="+mn-lt"/>
            </a:endParaRPr>
          </a:p>
          <a:p>
            <a:endParaRPr lang="fi-FI" sz="5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082ED6E-C211-B230-3A0E-91C75C0B3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fi-FI" sz="1900" dirty="0"/>
              <a:t>Harriet Tuurinmaa (talous- ja henkilöstösihteeri)</a:t>
            </a:r>
          </a:p>
          <a:p>
            <a:pPr marL="0" indent="0">
              <a:buNone/>
            </a:pPr>
            <a:r>
              <a:rPr lang="fi-FI" sz="1900" dirty="0"/>
              <a:t>Puh. 040 138 9045 </a:t>
            </a:r>
          </a:p>
          <a:p>
            <a:pPr marL="0" indent="0">
              <a:buNone/>
            </a:pPr>
            <a:r>
              <a:rPr lang="fi-FI" sz="1900" dirty="0">
                <a:hlinkClick r:id="rId3"/>
              </a:rPr>
              <a:t>harriet.tuurinmaa@keski-pohjanmaa.fi</a:t>
            </a:r>
            <a:endParaRPr lang="fi-FI" sz="1900" dirty="0"/>
          </a:p>
          <a:p>
            <a:pPr marL="0" indent="0">
              <a:buNone/>
            </a:pPr>
            <a:endParaRPr lang="fi-FI" sz="1900" dirty="0"/>
          </a:p>
          <a:p>
            <a:pPr marL="0" indent="0">
              <a:buNone/>
            </a:pPr>
            <a:r>
              <a:rPr lang="fi-FI" sz="1900" dirty="0"/>
              <a:t>Heidi Hotakainen (maksatustarkastaja)</a:t>
            </a:r>
          </a:p>
          <a:p>
            <a:pPr marL="0" indent="0">
              <a:buNone/>
            </a:pPr>
            <a:r>
              <a:rPr lang="fi-FI" sz="1900" dirty="0"/>
              <a:t>Puh. 040 686 1162 </a:t>
            </a:r>
          </a:p>
          <a:p>
            <a:pPr marL="0" indent="0">
              <a:buNone/>
            </a:pPr>
            <a:r>
              <a:rPr lang="fi-FI" sz="1900" dirty="0">
                <a:hlinkClick r:id="rId4"/>
              </a:rPr>
              <a:t>heidi.hotakainen@keski-pohjanmaa.fi</a:t>
            </a:r>
            <a:endParaRPr lang="fi-FI" sz="1900" dirty="0"/>
          </a:p>
          <a:p>
            <a:pPr marL="0" indent="0">
              <a:buNone/>
            </a:pPr>
            <a:endParaRPr lang="fi-FI" sz="1900" dirty="0"/>
          </a:p>
          <a:p>
            <a:pPr marL="0" indent="0">
              <a:buNone/>
            </a:pPr>
            <a:endParaRPr lang="fi-FI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76111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1BD28A-DEB7-C2F5-6271-5AB22483D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992" y="365125"/>
            <a:ext cx="10024807" cy="60826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Arial"/>
              </a:rPr>
              <a:t>FR 40 %</a:t>
            </a:r>
            <a:endParaRPr lang="fi-FI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0E144B1-93A9-351E-7BC5-853417A6E8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854" t="22969" r="7457" b="9906"/>
          <a:stretch/>
        </p:blipFill>
        <p:spPr>
          <a:xfrm>
            <a:off x="728421" y="973394"/>
            <a:ext cx="10625378" cy="52035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193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FB8C4A-C7B6-3DF6-E1AB-CB4BB14FE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362" y="365126"/>
            <a:ext cx="10098437" cy="65251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Arial"/>
              </a:rPr>
              <a:t>FR 7 %</a:t>
            </a:r>
            <a:endParaRPr lang="fi-FI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2E05BF6-4E2D-DAD7-B6C4-3DC1365345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66" t="20697" r="7710" b="10656"/>
          <a:stretch/>
        </p:blipFill>
        <p:spPr>
          <a:xfrm>
            <a:off x="655216" y="1017640"/>
            <a:ext cx="10098436" cy="5159323"/>
          </a:xfrm>
        </p:spPr>
      </p:pic>
    </p:spTree>
    <p:extLst>
      <p:ext uri="{BB962C8B-B14F-4D97-AF65-F5344CB8AC3E}">
        <p14:creationId xmlns:p14="http://schemas.microsoft.com/office/powerpoint/2010/main" val="290509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168E62-0008-43DA-430C-AD22470E0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Kertakorvaus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B37660C-CBF4-0525-48A1-A145BDF063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37" t="19718" r="7741" b="12113"/>
          <a:stretch/>
        </p:blipFill>
        <p:spPr>
          <a:xfrm>
            <a:off x="697424" y="1394847"/>
            <a:ext cx="10656375" cy="4782116"/>
          </a:xfrm>
        </p:spPr>
      </p:pic>
    </p:spTree>
    <p:extLst>
      <p:ext uri="{BB962C8B-B14F-4D97-AF65-F5344CB8AC3E}">
        <p14:creationId xmlns:p14="http://schemas.microsoft.com/office/powerpoint/2010/main" val="348186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12B66B4-5CBF-61D8-8687-29BEB1E2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Kustannusmalli erittely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090632AF-BA9F-3C0D-1241-3BFD91986E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210947"/>
              </p:ext>
            </p:extLst>
          </p:nvPr>
        </p:nvGraphicFramePr>
        <p:xfrm>
          <a:off x="4919957" y="2043401"/>
          <a:ext cx="5356927" cy="3878768"/>
        </p:xfrm>
        <a:graphic>
          <a:graphicData uri="http://schemas.openxmlformats.org/drawingml/2006/table">
            <a:tbl>
              <a:tblPr/>
              <a:tblGrid>
                <a:gridCol w="1449305">
                  <a:extLst>
                    <a:ext uri="{9D8B030D-6E8A-4147-A177-3AD203B41FA5}">
                      <a16:colId xmlns:a16="http://schemas.microsoft.com/office/drawing/2014/main" val="2416589175"/>
                    </a:ext>
                  </a:extLst>
                </a:gridCol>
                <a:gridCol w="1265849">
                  <a:extLst>
                    <a:ext uri="{9D8B030D-6E8A-4147-A177-3AD203B41FA5}">
                      <a16:colId xmlns:a16="http://schemas.microsoft.com/office/drawing/2014/main" val="1239255573"/>
                    </a:ext>
                  </a:extLst>
                </a:gridCol>
                <a:gridCol w="880591">
                  <a:extLst>
                    <a:ext uri="{9D8B030D-6E8A-4147-A177-3AD203B41FA5}">
                      <a16:colId xmlns:a16="http://schemas.microsoft.com/office/drawing/2014/main" val="4130582402"/>
                    </a:ext>
                  </a:extLst>
                </a:gridCol>
                <a:gridCol w="880591">
                  <a:extLst>
                    <a:ext uri="{9D8B030D-6E8A-4147-A177-3AD203B41FA5}">
                      <a16:colId xmlns:a16="http://schemas.microsoft.com/office/drawing/2014/main" val="1941999240"/>
                    </a:ext>
                  </a:extLst>
                </a:gridCol>
                <a:gridCol w="880591">
                  <a:extLst>
                    <a:ext uri="{9D8B030D-6E8A-4147-A177-3AD203B41FA5}">
                      <a16:colId xmlns:a16="http://schemas.microsoft.com/office/drawing/2014/main" val="1140556278"/>
                    </a:ext>
                  </a:extLst>
                </a:gridCol>
              </a:tblGrid>
              <a:tr h="76934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Rahoitushahakemuksessa ilmoitettavat kulut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Flat rate 40 %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Flat rate 7 %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Kerta-                                korvaus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583170"/>
                  </a:ext>
                </a:extLst>
              </a:tr>
              <a:tr h="36543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Palkat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74153"/>
                  </a:ext>
                </a:extLst>
              </a:tr>
              <a:tr h="35902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Ostopalvelut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707461"/>
                  </a:ext>
                </a:extLst>
              </a:tr>
              <a:tr h="37184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Matkakulut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68682"/>
                  </a:ext>
                </a:extLst>
              </a:tr>
              <a:tr h="3718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Kone- ja laitehankinnat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857951"/>
                  </a:ext>
                </a:extLst>
              </a:tr>
              <a:tr h="3718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Toimisto- ja vuokrakulut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953642"/>
                  </a:ext>
                </a:extLst>
              </a:tr>
              <a:tr h="35902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Muut kustannukset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113866"/>
                  </a:ext>
                </a:extLst>
              </a:tr>
              <a:tr h="5385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 rate                (ei tarvitse raportoida)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Merkitään toivottu flat rate prosentti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23150"/>
                  </a:ext>
                </a:extLst>
              </a:tr>
              <a:tr h="3718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Kustannukset yhdessä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7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26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BB111D-7B49-2D7E-17AB-ECD74A41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Palkkakustannusmallit</a:t>
            </a:r>
            <a:endParaRPr lang="en-US" sz="4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16">
            <a:extLst>
              <a:ext uri="{FF2B5EF4-FFF2-40B4-BE49-F238E27FC236}">
                <a16:creationId xmlns:a16="http://schemas.microsoft.com/office/drawing/2014/main" id="{4304C32B-40D3-27D9-9EDB-5F9474824B44}"/>
              </a:ext>
            </a:extLst>
          </p:cNvPr>
          <p:cNvSpPr txBox="1">
            <a:spLocks/>
          </p:cNvSpPr>
          <p:nvPr/>
        </p:nvSpPr>
        <p:spPr>
          <a:xfrm>
            <a:off x="630936" y="266090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err="1"/>
              <a:t>Käytettävissä</a:t>
            </a:r>
            <a:r>
              <a:rPr lang="en-US" sz="2200" dirty="0"/>
              <a:t> </a:t>
            </a:r>
            <a:r>
              <a:rPr lang="en-US" sz="2200" dirty="0" err="1"/>
              <a:t>olevat</a:t>
            </a:r>
            <a:r>
              <a:rPr lang="en-US" sz="2200" dirty="0"/>
              <a:t> </a:t>
            </a:r>
            <a:r>
              <a:rPr lang="en-US" sz="2200" dirty="0" err="1"/>
              <a:t>palkkakustannusmallit</a:t>
            </a:r>
            <a:r>
              <a:rPr lang="en-US" sz="2200" dirty="0"/>
              <a:t>:</a:t>
            </a:r>
          </a:p>
          <a:p>
            <a:pPr lvl="1"/>
            <a:r>
              <a:rPr lang="en-US" sz="2200" dirty="0" err="1"/>
              <a:t>Vakiosivukuluprosentti</a:t>
            </a:r>
            <a:r>
              <a:rPr lang="en-US" sz="2200" dirty="0"/>
              <a:t> </a:t>
            </a:r>
          </a:p>
          <a:p>
            <a:pPr lvl="1"/>
            <a:r>
              <a:rPr lang="en-US" sz="2200" dirty="0" err="1"/>
              <a:t>Yksikkökustannusmalli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 err="1"/>
              <a:t>Tehtävänkuvauslomake</a:t>
            </a:r>
            <a:r>
              <a:rPr lang="en-US" sz="2200" dirty="0"/>
              <a:t> </a:t>
            </a:r>
            <a:r>
              <a:rPr lang="en-US" sz="2200" dirty="0" err="1"/>
              <a:t>tulee</a:t>
            </a:r>
            <a:r>
              <a:rPr lang="en-US" sz="2200" dirty="0"/>
              <a:t> </a:t>
            </a:r>
            <a:r>
              <a:rPr lang="en-US" sz="2200" dirty="0" err="1"/>
              <a:t>täyttää</a:t>
            </a:r>
            <a:r>
              <a:rPr lang="en-US" sz="2200" dirty="0"/>
              <a:t> </a:t>
            </a:r>
            <a:r>
              <a:rPr lang="en-US" sz="2200" dirty="0" err="1"/>
              <a:t>aina</a:t>
            </a:r>
            <a:r>
              <a:rPr lang="en-US" sz="2200" dirty="0"/>
              <a:t>, </a:t>
            </a:r>
            <a:r>
              <a:rPr lang="en-US" sz="2200" dirty="0" err="1"/>
              <a:t>riippumatta</a:t>
            </a:r>
            <a:r>
              <a:rPr lang="en-US" sz="2200" dirty="0"/>
              <a:t> </a:t>
            </a:r>
            <a:r>
              <a:rPr lang="en-US" sz="2200" dirty="0" err="1"/>
              <a:t>toivotusta</a:t>
            </a:r>
            <a:r>
              <a:rPr lang="en-US" sz="2200" dirty="0"/>
              <a:t> </a:t>
            </a:r>
            <a:r>
              <a:rPr lang="en-US" sz="2200" dirty="0" err="1"/>
              <a:t>palkkakustannusmallista</a:t>
            </a:r>
            <a:endParaRPr lang="en-US" sz="2200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D300C7B8-1DD4-4BE8-136F-3DC2325424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426814"/>
              </p:ext>
            </p:extLst>
          </p:nvPr>
        </p:nvGraphicFramePr>
        <p:xfrm>
          <a:off x="5449824" y="2372868"/>
          <a:ext cx="6019800" cy="36830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19338805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66771252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12945367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Vakiosivukuluprosentti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Yksikkökustannusmalli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9142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Työajanseuranta kokoaikainen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7538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Työajanseuranta osa-aikainen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8545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Pääkirja/talousraportti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1786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Vakiosivukuluprosentti käytössä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2405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Vuosiloma-ajan vapaajaksojen palkka lasketaan todellisten tuntien mukaan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0412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Vuosiloma-ajan ja vapaajakson palkka lasketaan tehtävänkuvauslomakkeelle ilmoitetun prosentin mukaan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76998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Tehtävänkuvauslomake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064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70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32576EB-B2E6-1501-AA0E-94EE0F8D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fi-FI" sz="6000" b="1">
                <a:ea typeface="+mj-lt"/>
                <a:cs typeface="+mj-lt"/>
              </a:rPr>
              <a:t>Vakiosivukulumalli </a:t>
            </a:r>
            <a:endParaRPr lang="fi-FI" sz="6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092A31-617E-CEF1-CC91-22F0ED85A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 dirty="0" err="1">
                <a:cs typeface="Arial"/>
              </a:rPr>
              <a:t>Tehtävänkuvauslomakkeella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ilmoitetaan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hankkeen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tehtävänimikkeen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mukainen</a:t>
            </a:r>
            <a:r>
              <a:rPr lang="en-US" sz="1900" dirty="0">
                <a:cs typeface="Arial"/>
              </a:rPr>
              <a:t> </a:t>
            </a:r>
          </a:p>
          <a:p>
            <a:pPr lvl="1"/>
            <a:r>
              <a:rPr lang="en-US" sz="1900" dirty="0" err="1">
                <a:cs typeface="Arial"/>
              </a:rPr>
              <a:t>Työaikaosuus</a:t>
            </a:r>
            <a:endParaRPr lang="en-US" sz="1900" dirty="0">
              <a:cs typeface="Arial"/>
            </a:endParaRPr>
          </a:p>
          <a:p>
            <a:pPr lvl="1"/>
            <a:r>
              <a:rPr lang="en-US" sz="1900" dirty="0" err="1">
                <a:cs typeface="Arial"/>
              </a:rPr>
              <a:t>Palkkakustannusperustelut</a:t>
            </a:r>
            <a:endParaRPr lang="en-US" sz="1900" dirty="0">
              <a:cs typeface="Arial"/>
            </a:endParaRPr>
          </a:p>
          <a:p>
            <a:r>
              <a:rPr lang="en-US" sz="1900" dirty="0" err="1">
                <a:cs typeface="Arial"/>
              </a:rPr>
              <a:t>Sivukulut</a:t>
            </a:r>
            <a:r>
              <a:rPr lang="en-US" sz="1900" dirty="0">
                <a:cs typeface="Arial"/>
              </a:rPr>
              <a:t> ja </a:t>
            </a:r>
            <a:r>
              <a:rPr lang="en-US" sz="1900" dirty="0" err="1">
                <a:cs typeface="Arial"/>
              </a:rPr>
              <a:t>lomarahat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korvataan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vakiosivukuluprosentin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mukaan</a:t>
            </a:r>
            <a:endParaRPr lang="en-US" sz="1900" dirty="0">
              <a:cs typeface="Arial"/>
            </a:endParaRPr>
          </a:p>
          <a:p>
            <a:pPr lvl="1"/>
            <a:r>
              <a:rPr lang="en-US" sz="1900" dirty="0">
                <a:cs typeface="Arial"/>
              </a:rPr>
              <a:t>26,44</a:t>
            </a:r>
            <a:r>
              <a:rPr lang="en-US" sz="1900" dirty="0">
                <a:ea typeface="+mn-lt"/>
                <a:cs typeface="+mn-lt"/>
              </a:rPr>
              <a:t> % tai 20,42 % AMK-</a:t>
            </a:r>
            <a:r>
              <a:rPr lang="en-US" sz="1900" dirty="0" err="1">
                <a:ea typeface="+mn-lt"/>
                <a:cs typeface="+mn-lt"/>
              </a:rPr>
              <a:t>opetushenkilöstö</a:t>
            </a:r>
            <a:r>
              <a:rPr lang="en-US" sz="1900" dirty="0">
                <a:ea typeface="+mn-lt"/>
                <a:cs typeface="+mn-lt"/>
              </a:rPr>
              <a:t>, </a:t>
            </a:r>
            <a:r>
              <a:rPr lang="en-US" sz="1900" dirty="0" err="1">
                <a:ea typeface="+mn-lt"/>
                <a:cs typeface="+mn-lt"/>
              </a:rPr>
              <a:t>jolle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ei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makseta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lomarahaa</a:t>
            </a:r>
            <a:endParaRPr lang="en-US" sz="1900" dirty="0">
              <a:ea typeface="+mn-lt"/>
              <a:cs typeface="+mn-lt"/>
            </a:endParaRPr>
          </a:p>
          <a:p>
            <a:r>
              <a:rPr lang="en-US" sz="1900" dirty="0">
                <a:cs typeface="Arial"/>
              </a:rPr>
              <a:t>Loma-</a:t>
            </a:r>
            <a:r>
              <a:rPr lang="en-US" sz="1900" dirty="0" err="1">
                <a:cs typeface="Arial"/>
              </a:rPr>
              <a:t>ajanpalkka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korvataan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hyväksytyn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työaika</a:t>
            </a:r>
            <a:r>
              <a:rPr lang="en-US" sz="1900" dirty="0">
                <a:cs typeface="Arial"/>
              </a:rPr>
              <a:t>% </a:t>
            </a:r>
            <a:r>
              <a:rPr lang="en-US" sz="1900" dirty="0" err="1">
                <a:cs typeface="Arial"/>
              </a:rPr>
              <a:t>mukaan</a:t>
            </a:r>
            <a:endParaRPr lang="en-US" sz="1900" dirty="0">
              <a:cs typeface="Arial"/>
            </a:endParaRPr>
          </a:p>
          <a:p>
            <a:pPr lvl="1" indent="-342900"/>
            <a:r>
              <a:rPr lang="en-US" sz="1900" dirty="0">
                <a:cs typeface="Arial"/>
              </a:rPr>
              <a:t>Vain </a:t>
            </a:r>
            <a:r>
              <a:rPr lang="en-US" sz="1900" dirty="0" err="1">
                <a:cs typeface="Arial"/>
              </a:rPr>
              <a:t>hankeaikana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hyväksytyn</a:t>
            </a:r>
            <a:r>
              <a:rPr lang="en-US" sz="1900" dirty="0">
                <a:cs typeface="Arial"/>
              </a:rPr>
              <a:t> </a:t>
            </a:r>
            <a:r>
              <a:rPr lang="en-US" sz="1900" dirty="0" err="1">
                <a:cs typeface="Arial"/>
              </a:rPr>
              <a:t>loma-ajanpalkan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osalta</a:t>
            </a:r>
            <a:endParaRPr lang="en-US" sz="1900" dirty="0">
              <a:cs typeface="Arial"/>
            </a:endParaRPr>
          </a:p>
          <a:p>
            <a:r>
              <a:rPr lang="en-US" sz="1900" dirty="0" err="1">
                <a:cs typeface="Arial"/>
              </a:rPr>
              <a:t>Sivukuluprosentti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ei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muutu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kesken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hankkeen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toteutumisajan</a:t>
            </a:r>
            <a:endParaRPr lang="en-US" sz="1900" dirty="0">
              <a:cs typeface="Arial"/>
            </a:endParaRPr>
          </a:p>
          <a:p>
            <a:pPr lvl="1"/>
            <a:endParaRPr lang="en-US" sz="19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649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E42079-938C-A2FE-7954-9D185FE0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Yksikkökustannusmalli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86900E7-5FAB-A3F3-2515-E3CCEF3F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 dirty="0" err="1">
                <a:cs typeface="Arial"/>
              </a:rPr>
              <a:t>Tehtävänkuvauslomakkeella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ilmoitetaan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hankkeen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tehtävänimikkeen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mukainen</a:t>
            </a:r>
            <a:r>
              <a:rPr lang="en-US" sz="1900" dirty="0">
                <a:cs typeface="Arial"/>
              </a:rPr>
              <a:t> </a:t>
            </a:r>
          </a:p>
          <a:p>
            <a:pPr lvl="1"/>
            <a:r>
              <a:rPr lang="en-US" sz="1900" dirty="0" err="1">
                <a:cs typeface="Arial"/>
              </a:rPr>
              <a:t>Työaikaosuus</a:t>
            </a:r>
            <a:endParaRPr lang="en-US" sz="1900" dirty="0">
              <a:cs typeface="Arial"/>
            </a:endParaRPr>
          </a:p>
          <a:p>
            <a:pPr lvl="1"/>
            <a:r>
              <a:rPr lang="en-US" sz="1900" dirty="0" err="1">
                <a:cs typeface="Arial"/>
              </a:rPr>
              <a:t>Palkkakustannusperustelut</a:t>
            </a:r>
            <a:endParaRPr lang="en-US" sz="1900" dirty="0">
              <a:cs typeface="Arial"/>
            </a:endParaRPr>
          </a:p>
          <a:p>
            <a:pPr lvl="1"/>
            <a:r>
              <a:rPr lang="en-US" sz="1900" dirty="0" err="1">
                <a:cs typeface="Arial"/>
              </a:rPr>
              <a:t>Tuntitaksa</a:t>
            </a:r>
            <a:r>
              <a:rPr lang="en-US" sz="1900" dirty="0">
                <a:cs typeface="Arial"/>
              </a:rPr>
              <a:t> ja </a:t>
            </a:r>
            <a:r>
              <a:rPr lang="en-US" sz="1900" dirty="0" err="1">
                <a:cs typeface="Arial"/>
              </a:rPr>
              <a:t>toimintavuosikohtainen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tuntimäärä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määritellään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hakemuksessa</a:t>
            </a:r>
            <a:endParaRPr lang="en-US" sz="1900" dirty="0">
              <a:cs typeface="Arial"/>
            </a:endParaRPr>
          </a:p>
          <a:p>
            <a:r>
              <a:rPr lang="en-US" sz="1900" dirty="0" err="1">
                <a:cs typeface="Arial"/>
              </a:rPr>
              <a:t>Sivukulut</a:t>
            </a:r>
            <a:r>
              <a:rPr lang="en-US" sz="1900" dirty="0">
                <a:cs typeface="Arial"/>
              </a:rPr>
              <a:t> ja </a:t>
            </a:r>
            <a:r>
              <a:rPr lang="en-US" sz="1900" dirty="0" err="1">
                <a:cs typeface="Arial"/>
              </a:rPr>
              <a:t>lomarahat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korvataan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vakiosivukuluprosentin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mukaan</a:t>
            </a:r>
            <a:endParaRPr lang="en-US" sz="1900" dirty="0">
              <a:cs typeface="Arial"/>
            </a:endParaRPr>
          </a:p>
          <a:p>
            <a:pPr lvl="1"/>
            <a:r>
              <a:rPr lang="en-US" sz="1900" dirty="0">
                <a:cs typeface="Arial"/>
              </a:rPr>
              <a:t>26,44</a:t>
            </a:r>
            <a:r>
              <a:rPr lang="en-US" sz="1900" dirty="0">
                <a:ea typeface="+mn-lt"/>
                <a:cs typeface="+mn-lt"/>
              </a:rPr>
              <a:t> % tai 20,42 % AMK-</a:t>
            </a:r>
            <a:r>
              <a:rPr lang="en-US" sz="1900" dirty="0" err="1">
                <a:ea typeface="+mn-lt"/>
                <a:cs typeface="+mn-lt"/>
              </a:rPr>
              <a:t>opetushenkilöstö</a:t>
            </a:r>
            <a:r>
              <a:rPr lang="en-US" sz="1900" dirty="0">
                <a:ea typeface="+mn-lt"/>
                <a:cs typeface="+mn-lt"/>
              </a:rPr>
              <a:t>, </a:t>
            </a:r>
            <a:r>
              <a:rPr lang="en-US" sz="1900" dirty="0" err="1">
                <a:ea typeface="+mn-lt"/>
                <a:cs typeface="+mn-lt"/>
              </a:rPr>
              <a:t>jolle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ei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makseta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lomarahaa</a:t>
            </a:r>
            <a:endParaRPr lang="en-US" sz="1900" dirty="0">
              <a:ea typeface="+mn-lt"/>
              <a:cs typeface="+mn-lt"/>
            </a:endParaRPr>
          </a:p>
          <a:p>
            <a:r>
              <a:rPr lang="en-US" sz="1900" dirty="0" err="1">
                <a:cs typeface="Arial"/>
              </a:rPr>
              <a:t>Ei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lomapalkkojen</a:t>
            </a:r>
            <a:r>
              <a:rPr lang="en-US" sz="1900" dirty="0">
                <a:cs typeface="Arial"/>
              </a:rPr>
              <a:t> tai </a:t>
            </a:r>
            <a:r>
              <a:rPr lang="en-US" sz="1900" dirty="0" err="1">
                <a:cs typeface="Arial"/>
              </a:rPr>
              <a:t>vapaajaksojen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kohdennuksia</a:t>
            </a:r>
            <a:endParaRPr lang="en-US" sz="1900" dirty="0">
              <a:cs typeface="Arial"/>
            </a:endParaRPr>
          </a:p>
          <a:p>
            <a:r>
              <a:rPr lang="en-US" sz="1900" dirty="0" err="1">
                <a:cs typeface="Arial"/>
              </a:rPr>
              <a:t>Sivukuluprosentti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ei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muutu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kesken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hankkeen</a:t>
            </a:r>
            <a:r>
              <a:rPr lang="en-US" sz="1900" dirty="0">
                <a:cs typeface="Arial"/>
              </a:rPr>
              <a:t> </a:t>
            </a:r>
            <a:r>
              <a:rPr lang="en-US" sz="1900" dirty="0" err="1">
                <a:cs typeface="Arial"/>
              </a:rPr>
              <a:t>toteutumisajan</a:t>
            </a:r>
            <a:endParaRPr lang="en-US" sz="1900" dirty="0">
              <a:cs typeface="Arial"/>
            </a:endParaRPr>
          </a:p>
          <a:p>
            <a:pPr lvl="1"/>
            <a:endParaRPr lang="en-US" sz="19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0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786</Words>
  <Application>Microsoft Office PowerPoint</Application>
  <PresentationFormat>Laajakuva</PresentationFormat>
  <Paragraphs>181</Paragraphs>
  <Slides>23</Slides>
  <Notes>0</Notes>
  <HiddenSlides>1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Office-teema</vt:lpstr>
      <vt:lpstr>Vinkkejä hakemiseen </vt:lpstr>
      <vt:lpstr>Kustannusmallit  </vt:lpstr>
      <vt:lpstr>FR 40 %</vt:lpstr>
      <vt:lpstr>FR 7 %</vt:lpstr>
      <vt:lpstr>Kertakorvaus</vt:lpstr>
      <vt:lpstr>Kustannusmalli erittely</vt:lpstr>
      <vt:lpstr>Palkkakustannusmallit</vt:lpstr>
      <vt:lpstr>Vakiosivukulumalli </vt:lpstr>
      <vt:lpstr>Yksikkökustannusmalli</vt:lpstr>
      <vt:lpstr>Tehtävänkuvauslomake</vt:lpstr>
      <vt:lpstr>Tehtävänkuvauslomake jatkuu....</vt:lpstr>
      <vt:lpstr>Tehtävänkuvauslomake jatkuu....</vt:lpstr>
      <vt:lpstr>Tehtävänkuvauslomake jatkuu....</vt:lpstr>
      <vt:lpstr>Tehtävänkuvauslomake jatkuu....</vt:lpstr>
      <vt:lpstr>Tehtävänkuvauslomake jatkuu....</vt:lpstr>
      <vt:lpstr>Tehtävänkuvauslomake jatkuu....</vt:lpstr>
      <vt:lpstr>Yksikkökustannusmalli tehtävänkuvauslomake</vt:lpstr>
      <vt:lpstr>Tehtävänkuvaus jatkuu…</vt:lpstr>
      <vt:lpstr>Tehtävänkuvauslomake jatkuu....</vt:lpstr>
      <vt:lpstr>Tehtävänkuvaus jatkuu…</vt:lpstr>
      <vt:lpstr>Maksatus ja raportointi</vt:lpstr>
      <vt:lpstr>PowerPoint-esitys</vt:lpstr>
      <vt:lpstr>Kiitos!  Ole yhteydessä matalalla kynnyksellä! Maksatushakemus liitteineen toimitetaan sähköisesti Keski-Pohjanmaan liiton kirjaamoon kirjaamo@keski-pohjanmaa.fi sekä paperisena osoitteeseen: Rantakatu 14, 67100 Kokkola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Vinkkejä hakemiseen </dc:title>
  <dc:creator>Heidi Hotakainen</dc:creator>
  <cp:lastModifiedBy>Heidi Hotakainen</cp:lastModifiedBy>
  <cp:revision>19</cp:revision>
  <dcterms:created xsi:type="dcterms:W3CDTF">2023-06-07T10:13:32Z</dcterms:created>
  <dcterms:modified xsi:type="dcterms:W3CDTF">2023-07-24T07:41:55Z</dcterms:modified>
</cp:coreProperties>
</file>